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6" r:id="rId7"/>
    <p:sldId id="265" r:id="rId8"/>
    <p:sldId id="268" r:id="rId9"/>
    <p:sldId id="270" r:id="rId10"/>
    <p:sldId id="273" r:id="rId11"/>
    <p:sldId id="274" r:id="rId12"/>
    <p:sldId id="263" r:id="rId13"/>
    <p:sldId id="269" r:id="rId14"/>
    <p:sldId id="260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8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9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20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46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2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4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0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9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72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9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1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D1003-F17D-4249-85D3-0B85BCB5CC0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5FA23-D1A4-477E-9354-E185FA033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22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entr_rus_yaz@mail.ru" TargetMode="External"/><Relationship Id="rId2" Type="http://schemas.openxmlformats.org/officeDocument/2006/relationships/hyperlink" Target="mailto:ppolin86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9" y="592429"/>
            <a:ext cx="9144000" cy="22538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Matching LIWC with Russian Thesauri: </a:t>
            </a:r>
            <a:br>
              <a:rPr lang="en-US" dirty="0" smtClean="0"/>
            </a:br>
            <a:r>
              <a:rPr lang="en-US" dirty="0" smtClean="0"/>
              <a:t>An Exploratory Study 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3078051"/>
            <a:ext cx="10114208" cy="3490174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lang="en-US" sz="2800" b="1" dirty="0" smtClean="0"/>
              <a:t>Polina </a:t>
            </a:r>
            <a:r>
              <a:rPr lang="en-US" sz="2800" b="1" dirty="0" err="1" smtClean="0"/>
              <a:t>Panicheva</a:t>
            </a:r>
            <a:r>
              <a:rPr lang="en-US" sz="2800" b="1" dirty="0" smtClean="0"/>
              <a:t>  </a:t>
            </a:r>
            <a:endParaRPr lang="ru-RU" sz="2800" b="1" dirty="0" smtClean="0"/>
          </a:p>
          <a:p>
            <a:pPr algn="l"/>
            <a:r>
              <a:rPr lang="en-US" dirty="0" smtClean="0"/>
              <a:t>HSE </a:t>
            </a:r>
            <a:r>
              <a:rPr lang="en-US" dirty="0" err="1" smtClean="0"/>
              <a:t>St.Petersburg</a:t>
            </a:r>
            <a:r>
              <a:rPr lang="en-US" dirty="0" smtClean="0"/>
              <a:t>, Voronezh State Pedagogical </a:t>
            </a:r>
            <a:r>
              <a:rPr lang="en-US" dirty="0" smtClean="0"/>
              <a:t>University</a:t>
            </a:r>
            <a:r>
              <a:rPr lang="ru-RU" dirty="0" smtClean="0"/>
              <a:t>                                                </a:t>
            </a:r>
          </a:p>
          <a:p>
            <a:pPr algn="l"/>
            <a:r>
              <a:rPr lang="en-US" b="1" dirty="0" smtClean="0">
                <a:hlinkClick r:id="rId2"/>
              </a:rPr>
              <a:t>ppolin86@gmail.com</a:t>
            </a:r>
            <a:endParaRPr lang="en-US" b="1" dirty="0" smtClean="0"/>
          </a:p>
          <a:p>
            <a:pPr algn="l"/>
            <a:r>
              <a:rPr lang="en-US" sz="2800" dirty="0" smtClean="0"/>
              <a:t>Tatiana </a:t>
            </a:r>
            <a:r>
              <a:rPr lang="en-US" sz="2800" dirty="0" err="1" smtClean="0"/>
              <a:t>Litvinova</a:t>
            </a:r>
            <a:r>
              <a:rPr lang="en-US" sz="2800" dirty="0"/>
              <a:t>   </a:t>
            </a:r>
            <a:endParaRPr lang="ru-RU" sz="2800" dirty="0" smtClean="0"/>
          </a:p>
          <a:p>
            <a:pPr algn="l"/>
            <a:r>
              <a:rPr lang="en-US" dirty="0" smtClean="0"/>
              <a:t>Voronezh </a:t>
            </a:r>
            <a:r>
              <a:rPr lang="en-US" dirty="0"/>
              <a:t>State Pedagogical </a:t>
            </a:r>
            <a:r>
              <a:rPr lang="en-US" dirty="0" smtClean="0"/>
              <a:t>University</a:t>
            </a:r>
            <a:endParaRPr lang="ru-RU" dirty="0" smtClean="0"/>
          </a:p>
          <a:p>
            <a:pPr algn="l"/>
            <a:r>
              <a:rPr lang="en-US" dirty="0" smtClean="0">
                <a:hlinkClick r:id="rId3"/>
              </a:rPr>
              <a:t>centr_rus_yaz@mail.ru</a:t>
            </a:r>
            <a:endParaRPr lang="en-US" dirty="0" smtClean="0"/>
          </a:p>
          <a:p>
            <a:pPr algn="l"/>
            <a:endParaRPr lang="ru-RU" dirty="0" smtClean="0"/>
          </a:p>
          <a:p>
            <a:r>
              <a:rPr lang="en-US" dirty="0" smtClean="0"/>
              <a:t>The study is supported by the </a:t>
            </a:r>
            <a:r>
              <a:rPr lang="en-US" dirty="0"/>
              <a:t>Russian Science Foundation grant №18-78-10081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844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Thesauri matching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RuThes</a:t>
            </a:r>
            <a:r>
              <a:rPr lang="en-US" dirty="0" smtClean="0"/>
              <a:t> categories intersection with LIWC translation is very sparse:</a:t>
            </a:r>
          </a:p>
          <a:p>
            <a:pPr lvl="1"/>
            <a:r>
              <a:rPr lang="en-US" dirty="0" smtClean="0"/>
              <a:t>A few categories intersect by a marginal ratio (~20 words)</a:t>
            </a:r>
          </a:p>
          <a:p>
            <a:pPr lvl="1"/>
            <a:r>
              <a:rPr lang="en-US" dirty="0" smtClean="0"/>
              <a:t>Highly nested categories: intersection of many categories is the same</a:t>
            </a:r>
          </a:p>
          <a:p>
            <a:pPr lvl="1"/>
            <a:r>
              <a:rPr lang="en-US" dirty="0" smtClean="0"/>
              <a:t>Many distinct </a:t>
            </a:r>
            <a:r>
              <a:rPr lang="en-US" dirty="0" err="1" smtClean="0"/>
              <a:t>RuThes</a:t>
            </a:r>
            <a:r>
              <a:rPr lang="en-US" dirty="0" smtClean="0"/>
              <a:t> categories have a small intersection with LIWC</a:t>
            </a:r>
          </a:p>
          <a:p>
            <a:pPr lvl="1"/>
            <a:endParaRPr lang="en-US" dirty="0"/>
          </a:p>
          <a:p>
            <a:r>
              <a:rPr lang="en-US" b="1" dirty="0" err="1" smtClean="0"/>
              <a:t>SynD</a:t>
            </a:r>
            <a:r>
              <a:rPr lang="en-US" dirty="0" smtClean="0"/>
              <a:t> categories intersection with LIWC is more clear:</a:t>
            </a:r>
          </a:p>
          <a:p>
            <a:pPr lvl="1"/>
            <a:r>
              <a:rPr lang="en-US" dirty="0" smtClean="0"/>
              <a:t>Very few categories include intersections</a:t>
            </a:r>
          </a:p>
          <a:p>
            <a:pPr lvl="1"/>
            <a:r>
              <a:rPr lang="en-US" dirty="0" smtClean="0"/>
              <a:t>Human-centered categories</a:t>
            </a:r>
          </a:p>
          <a:p>
            <a:pPr lvl="1"/>
            <a:r>
              <a:rPr lang="en-US" dirty="0" smtClean="0"/>
              <a:t>Categories are not too nested</a:t>
            </a:r>
          </a:p>
          <a:p>
            <a:pPr lvl="1"/>
            <a:r>
              <a:rPr lang="en-US" dirty="0" smtClean="0"/>
              <a:t>Described by clear and relevant titles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82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94669"/>
            <a:ext cx="10515600" cy="832610"/>
          </a:xfrm>
        </p:spPr>
        <p:txBody>
          <a:bodyPr>
            <a:normAutofit/>
          </a:bodyPr>
          <a:lstStyle/>
          <a:p>
            <a:r>
              <a:rPr lang="en-US" dirty="0" err="1" smtClean="0"/>
              <a:t>SynD</a:t>
            </a:r>
            <a:r>
              <a:rPr lang="en-US" dirty="0" smtClean="0"/>
              <a:t> matching results</a:t>
            </a:r>
            <a:endParaRPr lang="ru-R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50100"/>
              </p:ext>
            </p:extLst>
          </p:nvPr>
        </p:nvGraphicFramePr>
        <p:xfrm>
          <a:off x="735170" y="1073640"/>
          <a:ext cx="10515599" cy="5106577"/>
        </p:xfrm>
        <a:graphic>
          <a:graphicData uri="http://schemas.openxmlformats.org/drawingml/2006/table">
            <a:tbl>
              <a:tblPr firstRow="1" firstCol="1" bandRow="1"/>
              <a:tblGrid>
                <a:gridCol w="1825021"/>
                <a:gridCol w="8690578"/>
              </a:tblGrid>
              <a:tr h="624167"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LIWC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category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SynD categories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167"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Bio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"2.2.8 Structure of a living entity", "3.2. Food and drink as physiological needs of a person","10.10. Medicine"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78"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Cognitive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"7. Intellect", "15. Universal representations, meanings and relationships"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84"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Feel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"14.6. Tactile perception"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84"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Hear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"14.4. Acoustic perception"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751"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Percept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"14.3. Visual perception", "14.4. Acoustic perception", "14.5. Olfactory perception", "14.6. Tactile perception"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84"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See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"14.3. Visual perception"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713"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Social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"3.1.2. Person of a certain age", "3.1.3. Person of a certain gender", "4.1.6. Friendliness and loneliness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", "6.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Speech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", "11.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Social sphere of human life</a:t>
                      </a:r>
                      <a:r>
                        <a:rPr lang="ru-RU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75"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Time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"3.1.1. Periods of human life", "10.1.10. Time in education", "14.9. Time"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Author Profiling: experiments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58344"/>
            <a:ext cx="10714149" cy="4618619"/>
          </a:xfrm>
        </p:spPr>
        <p:txBody>
          <a:bodyPr/>
          <a:lstStyle/>
          <a:p>
            <a:r>
              <a:rPr lang="en-US" dirty="0" err="1" smtClean="0"/>
              <a:t>RusPersonality</a:t>
            </a:r>
            <a:r>
              <a:rPr lang="en-US" dirty="0" smtClean="0"/>
              <a:t> corpus: Big-5 personality, well-being (HADS)</a:t>
            </a:r>
          </a:p>
          <a:p>
            <a:r>
              <a:rPr lang="en-US" dirty="0" smtClean="0"/>
              <a:t>Spearman’s </a:t>
            </a:r>
            <a:r>
              <a:rPr lang="en-US" i="1" dirty="0" smtClean="0"/>
              <a:t>r</a:t>
            </a:r>
            <a:r>
              <a:rPr lang="en-US" dirty="0" smtClean="0"/>
              <a:t> (profiling measure, relative </a:t>
            </a:r>
            <a:r>
              <a:rPr lang="en-US" dirty="0" err="1" smtClean="0"/>
              <a:t>RuLIWC</a:t>
            </a:r>
            <a:r>
              <a:rPr lang="en-US" dirty="0" smtClean="0"/>
              <a:t> category occurrence)</a:t>
            </a:r>
            <a:endParaRPr lang="en-US" dirty="0"/>
          </a:p>
          <a:p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29118"/>
              </p:ext>
            </p:extLst>
          </p:nvPr>
        </p:nvGraphicFramePr>
        <p:xfrm>
          <a:off x="1184853" y="2883907"/>
          <a:ext cx="9530368" cy="347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7052"/>
                <a:gridCol w="1199195"/>
                <a:gridCol w="749284"/>
                <a:gridCol w="1393406"/>
                <a:gridCol w="1393405"/>
                <a:gridCol w="1748329"/>
                <a:gridCol w="1419697"/>
              </a:tblGrid>
              <a:tr h="424870"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Dataset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Topic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№ </a:t>
                      </a: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of texts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Age: Mean (</a:t>
                      </a:r>
                      <a:r>
                        <a:rPr lang="en-US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Std</a:t>
                      </a: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Gender: Male (percent)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Text length (tokens): Mean (Std)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Annotation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581578">
                <a:tc rowSpan="2">
                  <a:txBody>
                    <a:bodyPr/>
                    <a:lstStyle/>
                    <a:p>
                      <a:pPr indent="1441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RusPersonality1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Million dollars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72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22.2 (3.3</a:t>
                      </a: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28 (39%)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85.3 (52.8)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 rowSpan="2"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Big-5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581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Picture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72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22.2 (3.3)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28 (39%)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121.6 (68.6)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578">
                <a:tc rowSpan="2">
                  <a:txBody>
                    <a:bodyPr/>
                    <a:lstStyle/>
                    <a:p>
                      <a:pPr indent="1441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RusNeuropsych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Letter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202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21.2 (3.1)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74 (37%)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192.8 (99.4)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 rowSpan="2"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Big-5, HADS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581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Picture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190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21.3 (3.0)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68 (36%)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indent="14414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109.9 (60.7)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3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Author Profiling: significant correlations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Spearman r </a:t>
            </a:r>
            <a:r>
              <a:rPr lang="en-US" u="sng" dirty="0" smtClean="0"/>
              <a:t>(</a:t>
            </a:r>
            <a:r>
              <a:rPr lang="en-US" b="1" u="sng" dirty="0" smtClean="0"/>
              <a:t>Extraversion</a:t>
            </a:r>
            <a:r>
              <a:rPr lang="en-US" u="sng" dirty="0" smtClean="0"/>
              <a:t>, </a:t>
            </a:r>
            <a:r>
              <a:rPr lang="en-US" b="1" u="sng" dirty="0" smtClean="0"/>
              <a:t>Bio</a:t>
            </a:r>
            <a:r>
              <a:rPr lang="en-US" u="sng" dirty="0" smtClean="0"/>
              <a:t>)</a:t>
            </a:r>
            <a:r>
              <a:rPr lang="en-US" b="1" u="sng" dirty="0" smtClean="0"/>
              <a:t> </a:t>
            </a:r>
            <a:r>
              <a:rPr lang="en-US" i="1" u="sng" dirty="0" smtClean="0"/>
              <a:t>= </a:t>
            </a:r>
            <a:r>
              <a:rPr lang="en-US" u="sng" dirty="0" smtClean="0">
                <a:solidFill>
                  <a:srgbClr val="00B050"/>
                </a:solidFill>
              </a:rPr>
              <a:t>0.24</a:t>
            </a:r>
            <a:r>
              <a:rPr lang="en-US" u="sng" dirty="0" smtClean="0"/>
              <a:t> (Picture </a:t>
            </a:r>
            <a:r>
              <a:rPr lang="en-US" u="sng" dirty="0"/>
              <a:t>in RusPersonality1</a:t>
            </a:r>
            <a:r>
              <a:rPr lang="en-US" u="sng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r </a:t>
            </a:r>
            <a:r>
              <a:rPr lang="en-US" dirty="0" smtClean="0"/>
              <a:t>(</a:t>
            </a:r>
            <a:r>
              <a:rPr lang="en-US" b="1" dirty="0" smtClean="0"/>
              <a:t>Conscientiousness</a:t>
            </a:r>
            <a:r>
              <a:rPr lang="en-US" dirty="0" smtClean="0"/>
              <a:t>, </a:t>
            </a:r>
            <a:r>
              <a:rPr lang="en-US" b="1" dirty="0" smtClean="0"/>
              <a:t>Social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r>
              <a:rPr lang="en-US" i="1" dirty="0" smtClean="0"/>
              <a:t>= </a:t>
            </a:r>
            <a:r>
              <a:rPr lang="en-US" dirty="0" smtClean="0">
                <a:solidFill>
                  <a:srgbClr val="00B050"/>
                </a:solidFill>
              </a:rPr>
              <a:t>0.14</a:t>
            </a:r>
            <a:r>
              <a:rPr lang="en-US" dirty="0" smtClean="0"/>
              <a:t> (Letter </a:t>
            </a:r>
            <a:r>
              <a:rPr lang="en-US" dirty="0"/>
              <a:t>in </a:t>
            </a:r>
            <a:r>
              <a:rPr lang="en-US" dirty="0" err="1"/>
              <a:t>RusNeuropsych</a:t>
            </a:r>
            <a:r>
              <a:rPr lang="en-US" dirty="0" smtClean="0"/>
              <a:t>)</a:t>
            </a:r>
          </a:p>
          <a:p>
            <a:r>
              <a:rPr lang="en-US" i="1" dirty="0"/>
              <a:t>r</a:t>
            </a:r>
            <a:r>
              <a:rPr lang="en-US" dirty="0" smtClean="0"/>
              <a:t> (</a:t>
            </a:r>
            <a:r>
              <a:rPr lang="en-US" b="1" dirty="0" smtClean="0"/>
              <a:t>Agreeableness</a:t>
            </a:r>
            <a:r>
              <a:rPr lang="en-US" dirty="0" smtClean="0"/>
              <a:t>, </a:t>
            </a:r>
            <a:r>
              <a:rPr lang="en-US" b="1" dirty="0" smtClean="0"/>
              <a:t>Hear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i="1" dirty="0"/>
              <a:t>= 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0.24 </a:t>
            </a:r>
            <a:r>
              <a:rPr lang="en-US" dirty="0" smtClean="0"/>
              <a:t>(Picture </a:t>
            </a:r>
            <a:r>
              <a:rPr lang="en-US" dirty="0"/>
              <a:t>in RusPersonality1</a:t>
            </a:r>
            <a:r>
              <a:rPr lang="en-US" dirty="0" smtClean="0"/>
              <a:t>)</a:t>
            </a:r>
          </a:p>
          <a:p>
            <a:r>
              <a:rPr lang="en-US" i="1" u="sng" dirty="0"/>
              <a:t>r</a:t>
            </a:r>
            <a:r>
              <a:rPr lang="en-US" u="sng" dirty="0"/>
              <a:t> </a:t>
            </a:r>
            <a:r>
              <a:rPr lang="en-US" u="sng" dirty="0" smtClean="0"/>
              <a:t>(</a:t>
            </a:r>
            <a:r>
              <a:rPr lang="en-US" b="1" u="sng" dirty="0" smtClean="0"/>
              <a:t>Conscientiousness</a:t>
            </a:r>
            <a:r>
              <a:rPr lang="en-US" u="sng" dirty="0" smtClean="0"/>
              <a:t>, </a:t>
            </a:r>
            <a:r>
              <a:rPr lang="en-US" b="1" u="sng" dirty="0" smtClean="0"/>
              <a:t>Bio</a:t>
            </a:r>
            <a:r>
              <a:rPr lang="en-US" u="sng" dirty="0" smtClean="0"/>
              <a:t>)</a:t>
            </a:r>
            <a:r>
              <a:rPr lang="en-US" b="1" u="sng" dirty="0" smtClean="0"/>
              <a:t> </a:t>
            </a:r>
            <a:r>
              <a:rPr lang="en-US" i="1" u="sng" dirty="0" smtClean="0"/>
              <a:t>= </a:t>
            </a:r>
            <a:r>
              <a:rPr lang="en-US" u="sng" dirty="0">
                <a:solidFill>
                  <a:srgbClr val="FF0000"/>
                </a:solidFill>
              </a:rPr>
              <a:t>-</a:t>
            </a:r>
            <a:r>
              <a:rPr lang="en-US" u="sng" dirty="0" smtClean="0">
                <a:solidFill>
                  <a:srgbClr val="FF0000"/>
                </a:solidFill>
              </a:rPr>
              <a:t>0.27 </a:t>
            </a:r>
            <a:r>
              <a:rPr lang="en-US" u="sng" dirty="0" smtClean="0"/>
              <a:t>(Million$ in </a:t>
            </a:r>
            <a:r>
              <a:rPr lang="en-US" u="sng" dirty="0"/>
              <a:t>RusPersonality1</a:t>
            </a:r>
            <a:r>
              <a:rPr lang="en-US" u="sng" dirty="0" smtClean="0"/>
              <a:t>)</a:t>
            </a:r>
            <a:endParaRPr lang="en-US" b="1" u="sng" dirty="0" smtClean="0"/>
          </a:p>
          <a:p>
            <a:r>
              <a:rPr lang="en-US" i="1" u="sng" dirty="0"/>
              <a:t>r</a:t>
            </a:r>
            <a:r>
              <a:rPr lang="en-US" u="sng" dirty="0"/>
              <a:t> </a:t>
            </a:r>
            <a:r>
              <a:rPr lang="en-US" u="sng" dirty="0" smtClean="0"/>
              <a:t>(</a:t>
            </a:r>
            <a:r>
              <a:rPr lang="en-US" b="1" u="sng" dirty="0" smtClean="0"/>
              <a:t>Openness</a:t>
            </a:r>
            <a:r>
              <a:rPr lang="en-US" u="sng" dirty="0" smtClean="0"/>
              <a:t>, </a:t>
            </a:r>
            <a:r>
              <a:rPr lang="en-US" b="1" u="sng" dirty="0" smtClean="0"/>
              <a:t>Cognitive</a:t>
            </a:r>
            <a:r>
              <a:rPr lang="en-US" u="sng" dirty="0" smtClean="0"/>
              <a:t>) </a:t>
            </a:r>
            <a:r>
              <a:rPr lang="en-US" i="1" u="sng" dirty="0" smtClean="0"/>
              <a:t>= </a:t>
            </a:r>
            <a:r>
              <a:rPr lang="en-US" u="sng" dirty="0">
                <a:solidFill>
                  <a:srgbClr val="FF0000"/>
                </a:solidFill>
              </a:rPr>
              <a:t>-</a:t>
            </a:r>
            <a:r>
              <a:rPr lang="en-US" u="sng" dirty="0" smtClean="0">
                <a:solidFill>
                  <a:srgbClr val="FF0000"/>
                </a:solidFill>
              </a:rPr>
              <a:t>0.16 </a:t>
            </a:r>
            <a:r>
              <a:rPr lang="en-US" u="sng" dirty="0" smtClean="0"/>
              <a:t>(Picture </a:t>
            </a:r>
            <a:r>
              <a:rPr lang="en-US" u="sng" dirty="0"/>
              <a:t>in </a:t>
            </a:r>
            <a:r>
              <a:rPr lang="en-US" u="sng" dirty="0" err="1"/>
              <a:t>RusNeuropsych</a:t>
            </a:r>
            <a:r>
              <a:rPr lang="en-US" u="sng" dirty="0" smtClean="0"/>
              <a:t>)</a:t>
            </a:r>
          </a:p>
          <a:p>
            <a:r>
              <a:rPr lang="en-US" i="1" u="sng" dirty="0" smtClean="0"/>
              <a:t>r</a:t>
            </a:r>
            <a:r>
              <a:rPr lang="en-US" u="sng" dirty="0" smtClean="0"/>
              <a:t> (</a:t>
            </a:r>
            <a:r>
              <a:rPr lang="en-US" b="1" u="sng" dirty="0" smtClean="0"/>
              <a:t>Anxiety</a:t>
            </a:r>
            <a:r>
              <a:rPr lang="en-US" u="sng" dirty="0" smtClean="0"/>
              <a:t>, </a:t>
            </a:r>
            <a:r>
              <a:rPr lang="en-US" b="1" u="sng" dirty="0" smtClean="0"/>
              <a:t>Social</a:t>
            </a:r>
            <a:r>
              <a:rPr lang="en-US" u="sng" dirty="0" smtClean="0"/>
              <a:t>) </a:t>
            </a:r>
            <a:r>
              <a:rPr lang="en-US" i="1" u="sng" dirty="0" smtClean="0"/>
              <a:t>=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-0.2</a:t>
            </a:r>
            <a:r>
              <a:rPr lang="en-US" u="sng" dirty="0" smtClean="0"/>
              <a:t>** (Letter </a:t>
            </a:r>
            <a:r>
              <a:rPr lang="en-US" u="sng" dirty="0"/>
              <a:t>in </a:t>
            </a:r>
            <a:r>
              <a:rPr lang="en-US" u="sng" dirty="0" err="1"/>
              <a:t>RusNeuropsych</a:t>
            </a:r>
            <a:r>
              <a:rPr lang="en-US" u="sng" dirty="0" smtClean="0"/>
              <a:t>).</a:t>
            </a:r>
          </a:p>
          <a:p>
            <a:r>
              <a:rPr lang="en-US" dirty="0" smtClean="0"/>
              <a:t>Reported results are for p &lt; 0.05, **p &lt; 0.01.</a:t>
            </a:r>
          </a:p>
          <a:p>
            <a:r>
              <a:rPr lang="en-US" u="sng" dirty="0" smtClean="0"/>
              <a:t>Underlined</a:t>
            </a:r>
            <a:r>
              <a:rPr lang="en-US" dirty="0" smtClean="0"/>
              <a:t> results replicate English-language LIWC studies.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0425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8939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</a:t>
            </a:r>
            <a:r>
              <a:rPr lang="en-US" b="1" dirty="0"/>
              <a:t>have constructed </a:t>
            </a:r>
            <a:r>
              <a:rPr lang="en-US" b="1" dirty="0" err="1" smtClean="0"/>
              <a:t>RuLIWC</a:t>
            </a:r>
            <a:r>
              <a:rPr lang="en-US" b="1" dirty="0" smtClean="0"/>
              <a:t>: a </a:t>
            </a:r>
            <a:r>
              <a:rPr lang="en-US" b="1" dirty="0"/>
              <a:t>preliminary Russian </a:t>
            </a:r>
            <a:r>
              <a:rPr lang="en-US" b="1" dirty="0" smtClean="0"/>
              <a:t>LIWC </a:t>
            </a:r>
            <a:r>
              <a:rPr lang="en-US" b="1" dirty="0" smtClean="0"/>
              <a:t>dictionary </a:t>
            </a:r>
            <a:r>
              <a:rPr lang="en-US" dirty="0"/>
              <a:t>by matching machine-translated LIWC </a:t>
            </a:r>
            <a:r>
              <a:rPr lang="en-US" dirty="0" smtClean="0"/>
              <a:t>categories </a:t>
            </a:r>
            <a:r>
              <a:rPr lang="en-US" dirty="0"/>
              <a:t>with </a:t>
            </a:r>
            <a:r>
              <a:rPr lang="en-US" b="1" dirty="0" err="1"/>
              <a:t>SynD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preserving the original Russian thesaurus </a:t>
            </a:r>
            <a:r>
              <a:rPr lang="en-US" b="1" dirty="0" smtClean="0"/>
              <a:t>structure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LIWC </a:t>
            </a:r>
            <a:r>
              <a:rPr lang="en-US" dirty="0"/>
              <a:t>categories are not perfectly mapped to the selected Russian </a:t>
            </a:r>
            <a:r>
              <a:rPr lang="en-US" dirty="0" smtClean="0"/>
              <a:t>thesauri -&gt; </a:t>
            </a:r>
            <a:r>
              <a:rPr lang="en-US" b="1" dirty="0" smtClean="0"/>
              <a:t>subjectivity </a:t>
            </a:r>
            <a:r>
              <a:rPr lang="en-US" b="1" dirty="0"/>
              <a:t>in </a:t>
            </a:r>
            <a:r>
              <a:rPr lang="en-US" b="1" dirty="0" smtClean="0"/>
              <a:t>original LIWC </a:t>
            </a:r>
            <a:r>
              <a:rPr lang="en-US" b="1" dirty="0"/>
              <a:t>category </a:t>
            </a:r>
            <a:r>
              <a:rPr lang="en-US" b="1" dirty="0" smtClean="0"/>
              <a:t>development. </a:t>
            </a:r>
            <a:r>
              <a:rPr lang="en-US" dirty="0" smtClean="0"/>
              <a:t>The </a:t>
            </a:r>
            <a:r>
              <a:rPr lang="en-US" dirty="0"/>
              <a:t>selected word categories of </a:t>
            </a:r>
            <a:r>
              <a:rPr lang="en-US" b="1" dirty="0" err="1"/>
              <a:t>SynD</a:t>
            </a:r>
            <a:r>
              <a:rPr lang="en-US" b="1" dirty="0"/>
              <a:t> only modestly match the direct LIWC translation </a:t>
            </a:r>
            <a:r>
              <a:rPr lang="en-US" dirty="0"/>
              <a:t>from English to Russian.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Developed </a:t>
            </a:r>
            <a:r>
              <a:rPr lang="en-US" dirty="0" err="1" smtClean="0"/>
              <a:t>RuLIWC</a:t>
            </a:r>
            <a:r>
              <a:rPr lang="en-US" dirty="0" smtClean="0"/>
              <a:t> </a:t>
            </a:r>
            <a:r>
              <a:rPr lang="en-US" dirty="0"/>
              <a:t>dictionary can be used in author </a:t>
            </a:r>
            <a:r>
              <a:rPr lang="en-US" dirty="0" smtClean="0"/>
              <a:t>profiling </a:t>
            </a:r>
            <a:r>
              <a:rPr lang="en-US" dirty="0"/>
              <a:t>tasks. Our </a:t>
            </a:r>
            <a:r>
              <a:rPr lang="en-US" b="1" dirty="0"/>
              <a:t>results thoroughly replicate the original benchmark findings </a:t>
            </a:r>
            <a:r>
              <a:rPr lang="en-US" dirty="0"/>
              <a:t>on </a:t>
            </a:r>
            <a:r>
              <a:rPr lang="en-US" dirty="0" smtClean="0"/>
              <a:t>LIWC, Big-Five </a:t>
            </a:r>
            <a:r>
              <a:rPr lang="en-US" dirty="0"/>
              <a:t>personality </a:t>
            </a:r>
            <a:r>
              <a:rPr lang="en-US" dirty="0" smtClean="0"/>
              <a:t>traits and well-being measures. 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The study is supported by the Russian Science Foundation grant №</a:t>
            </a:r>
            <a:r>
              <a:rPr lang="en-US" dirty="0" smtClean="0"/>
              <a:t>18-78-10081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Related work</a:t>
            </a:r>
          </a:p>
          <a:p>
            <a:pPr lvl="1"/>
            <a:r>
              <a:rPr lang="en-US" dirty="0" smtClean="0"/>
              <a:t>LIWC and it’s translations</a:t>
            </a:r>
          </a:p>
          <a:p>
            <a:pPr lvl="1"/>
            <a:r>
              <a:rPr lang="en-US" dirty="0" smtClean="0"/>
              <a:t>Russian thesauri</a:t>
            </a:r>
          </a:p>
          <a:p>
            <a:r>
              <a:rPr lang="en-US" dirty="0" smtClean="0"/>
              <a:t>Matching LIWC dictionary with Russian lexical resources</a:t>
            </a:r>
          </a:p>
          <a:p>
            <a:pPr lvl="1"/>
            <a:r>
              <a:rPr lang="en-US" dirty="0" smtClean="0"/>
              <a:t>Machine translation and enrichment</a:t>
            </a:r>
          </a:p>
          <a:p>
            <a:pPr lvl="1"/>
            <a:r>
              <a:rPr lang="en-US" dirty="0" smtClean="0"/>
              <a:t>Thesaurus selection</a:t>
            </a:r>
            <a:endParaRPr lang="en-US" dirty="0"/>
          </a:p>
          <a:p>
            <a:r>
              <a:rPr lang="en-US" dirty="0" smtClean="0"/>
              <a:t>Application to Author Profiling with </a:t>
            </a:r>
            <a:r>
              <a:rPr lang="en-US" i="1" dirty="0" err="1" smtClean="0"/>
              <a:t>RusPersonality</a:t>
            </a:r>
            <a:r>
              <a:rPr lang="en-US" dirty="0" smtClean="0"/>
              <a:t> corpus</a:t>
            </a:r>
          </a:p>
          <a:p>
            <a:pPr lvl="1"/>
            <a:r>
              <a:rPr lang="en-US" dirty="0" smtClean="0"/>
              <a:t>Experiment results</a:t>
            </a:r>
            <a:endParaRPr lang="en-US" dirty="0"/>
          </a:p>
          <a:p>
            <a:r>
              <a:rPr lang="en-US" dirty="0" smtClean="0"/>
              <a:t>Conclusions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9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6"/>
            <a:ext cx="10515600" cy="4747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Rise of psychological profiling methods by analyzing natural language traces</a:t>
            </a:r>
          </a:p>
          <a:p>
            <a:r>
              <a:rPr lang="en-US" dirty="0" smtClean="0"/>
              <a:t>The need in a dictionary representing psychologically meaningful lexical categories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Linguistic Inquiry and Word Count (</a:t>
            </a:r>
            <a:r>
              <a:rPr lang="en-US" b="1" dirty="0" smtClean="0"/>
              <a:t>LIWC</a:t>
            </a:r>
            <a:r>
              <a:rPr lang="en-US" dirty="0" smtClean="0"/>
              <a:t>, </a:t>
            </a:r>
            <a:r>
              <a:rPr lang="en-US" dirty="0" err="1" smtClean="0"/>
              <a:t>Pennebaker</a:t>
            </a:r>
            <a:r>
              <a:rPr lang="en-US" dirty="0" smtClean="0"/>
              <a:t> et al 1993)</a:t>
            </a:r>
          </a:p>
          <a:p>
            <a:pPr lvl="1"/>
            <a:r>
              <a:rPr lang="en-US" sz="2800" dirty="0" smtClean="0"/>
              <a:t>Widely used in English and translated to other languages</a:t>
            </a:r>
          </a:p>
          <a:p>
            <a:pPr lvl="1"/>
            <a:r>
              <a:rPr lang="en-US" sz="2800" dirty="0" smtClean="0"/>
              <a:t>Translation to Russian is not validated</a:t>
            </a:r>
          </a:p>
          <a:p>
            <a:pPr lvl="1"/>
            <a:r>
              <a:rPr lang="en-US" sz="2800" dirty="0" smtClean="0"/>
              <a:t>Can translated resource be consistent, if the original and target languages are structurally different?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The need to explore </a:t>
            </a:r>
            <a:r>
              <a:rPr lang="en-US" sz="3200" dirty="0"/>
              <a:t>the contents of LIWC </a:t>
            </a:r>
            <a:r>
              <a:rPr lang="en-US" sz="3200" dirty="0" smtClean="0"/>
              <a:t>dictionary </a:t>
            </a:r>
            <a:r>
              <a:rPr lang="en-US" sz="3200" dirty="0"/>
              <a:t>in linguistic </a:t>
            </a:r>
            <a:r>
              <a:rPr lang="en-US" sz="3200" dirty="0" smtClean="0"/>
              <a:t>terms </a:t>
            </a:r>
          </a:p>
          <a:p>
            <a:pPr lvl="1"/>
            <a:r>
              <a:rPr lang="en-US" sz="2800" dirty="0" smtClean="0"/>
              <a:t>i.e. existing Russian thesauri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018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are LIWC categories mapped onto existing Russian thesauri?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/>
              <a:t>it possible to construct a preliminary LIWC-like dictionary by </a:t>
            </a:r>
            <a:r>
              <a:rPr lang="en-US" dirty="0" smtClean="0"/>
              <a:t>preserving </a:t>
            </a:r>
            <a:r>
              <a:rPr lang="en-US" dirty="0"/>
              <a:t>original Russian thesaurus category structure?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what extent will the preliminary dictionary represent the original LIWC </a:t>
            </a:r>
            <a:r>
              <a:rPr lang="en-US" dirty="0" smtClean="0"/>
              <a:t>translations</a:t>
            </a:r>
            <a:r>
              <a:rPr lang="en-US" dirty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</a:t>
            </a:r>
            <a:r>
              <a:rPr lang="en-US" dirty="0"/>
              <a:t>the preliminary dictionary be used as a starting point for author profiling tasks?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56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work: LIWC and translations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LIWC in English (1993)</a:t>
            </a:r>
          </a:p>
          <a:p>
            <a:pPr lvl="1"/>
            <a:r>
              <a:rPr lang="en-US" dirty="0"/>
              <a:t>Idea: dictionary tapping psychologically relevant dimensions</a:t>
            </a:r>
          </a:p>
          <a:p>
            <a:pPr lvl="1"/>
            <a:r>
              <a:rPr lang="en-US" dirty="0"/>
              <a:t>6.5K words, 90 categories, 40 categories = psychological </a:t>
            </a:r>
            <a:r>
              <a:rPr lang="en-US" dirty="0" smtClean="0"/>
              <a:t>constructs</a:t>
            </a:r>
          </a:p>
          <a:p>
            <a:pPr lvl="1"/>
            <a:r>
              <a:rPr lang="fr-FR" dirty="0"/>
              <a:t>affective, social, cognitive </a:t>
            </a:r>
            <a:r>
              <a:rPr lang="fr-FR" dirty="0" err="1"/>
              <a:t>processes</a:t>
            </a:r>
            <a:r>
              <a:rPr lang="fr-FR" dirty="0"/>
              <a:t>, drives, </a:t>
            </a:r>
            <a:r>
              <a:rPr lang="fr-FR" dirty="0" err="1"/>
              <a:t>informal</a:t>
            </a:r>
            <a:r>
              <a:rPr lang="fr-FR" dirty="0"/>
              <a:t> </a:t>
            </a:r>
            <a:r>
              <a:rPr lang="fr-FR" dirty="0" err="1" smtClean="0"/>
              <a:t>language</a:t>
            </a:r>
            <a:r>
              <a:rPr lang="fr-FR" dirty="0"/>
              <a:t>, etc. </a:t>
            </a:r>
            <a:endParaRPr lang="fr-FR" dirty="0" smtClean="0"/>
          </a:p>
          <a:p>
            <a:pPr lvl="1"/>
            <a:r>
              <a:rPr lang="fr-FR" dirty="0" err="1" smtClean="0"/>
              <a:t>Manual</a:t>
            </a:r>
            <a:r>
              <a:rPr lang="fr-FR" dirty="0" smtClean="0"/>
              <a:t> compilation by up to 8 experts</a:t>
            </a:r>
            <a:endParaRPr lang="en-US" dirty="0"/>
          </a:p>
          <a:p>
            <a:r>
              <a:rPr lang="en-US" dirty="0" smtClean="0"/>
              <a:t>Semi-automatic translation to other languages</a:t>
            </a:r>
          </a:p>
          <a:p>
            <a:pPr lvl="1"/>
            <a:r>
              <a:rPr lang="en-US" dirty="0" smtClean="0"/>
              <a:t>Complicated by wildcards, homonymy, morphological and cultural differences</a:t>
            </a:r>
          </a:p>
          <a:p>
            <a:pPr lvl="1"/>
            <a:r>
              <a:rPr lang="en-US" dirty="0"/>
              <a:t>Manual refinement </a:t>
            </a:r>
            <a:r>
              <a:rPr lang="en-US" dirty="0" smtClean="0"/>
              <a:t>required</a:t>
            </a:r>
            <a:endParaRPr lang="en-US" dirty="0"/>
          </a:p>
          <a:p>
            <a:r>
              <a:rPr lang="en-US" dirty="0" smtClean="0"/>
              <a:t>Russian translation (</a:t>
            </a:r>
            <a:r>
              <a:rPr lang="en-US" dirty="0" err="1" smtClean="0"/>
              <a:t>Kailer</a:t>
            </a:r>
            <a:r>
              <a:rPr lang="en-US" dirty="0" smtClean="0"/>
              <a:t> 2007) was never validated</a:t>
            </a:r>
          </a:p>
        </p:txBody>
      </p:sp>
    </p:spTree>
    <p:extLst>
      <p:ext uri="{BB962C8B-B14F-4D97-AF65-F5344CB8AC3E}">
        <p14:creationId xmlns:p14="http://schemas.microsoft.com/office/powerpoint/2010/main" val="3622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thesauri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RuThes</a:t>
            </a:r>
            <a:r>
              <a:rPr lang="en-US" dirty="0" smtClean="0"/>
              <a:t> (</a:t>
            </a:r>
            <a:r>
              <a:rPr lang="en-US" dirty="0" err="1" smtClean="0"/>
              <a:t>Loukachevitch</a:t>
            </a:r>
            <a:r>
              <a:rPr lang="en-US" dirty="0" smtClean="0"/>
              <a:t> et al 2014)</a:t>
            </a:r>
          </a:p>
          <a:p>
            <a:pPr lvl="1"/>
            <a:r>
              <a:rPr lang="en-US" dirty="0" smtClean="0"/>
              <a:t>Ontological relations – concept (NOT word) – oriented</a:t>
            </a:r>
          </a:p>
          <a:p>
            <a:pPr lvl="1"/>
            <a:r>
              <a:rPr lang="en-US" dirty="0" err="1" smtClean="0"/>
              <a:t>RuThes</a:t>
            </a:r>
            <a:r>
              <a:rPr lang="en-US" dirty="0" smtClean="0"/>
              <a:t>-lite includes 111K words and multiword expressions</a:t>
            </a:r>
          </a:p>
          <a:p>
            <a:pPr lvl="1"/>
            <a:r>
              <a:rPr lang="en-US" dirty="0" smtClean="0"/>
              <a:t>Language-independent structure</a:t>
            </a:r>
          </a:p>
          <a:p>
            <a:pPr lvl="1"/>
            <a:r>
              <a:rPr lang="en-US" dirty="0" smtClean="0"/>
              <a:t>Structure: hyponymy-</a:t>
            </a:r>
            <a:r>
              <a:rPr lang="en-US" dirty="0" err="1" smtClean="0"/>
              <a:t>hyperonymy</a:t>
            </a:r>
            <a:r>
              <a:rPr lang="en-US" dirty="0" smtClean="0"/>
              <a:t>. + part-whole, dependence relations</a:t>
            </a:r>
            <a:endParaRPr lang="en-US" dirty="0"/>
          </a:p>
          <a:p>
            <a:r>
              <a:rPr lang="en-US" dirty="0" smtClean="0"/>
              <a:t>Synonyms Dictionary (</a:t>
            </a:r>
            <a:r>
              <a:rPr lang="en-US" dirty="0" err="1" smtClean="0"/>
              <a:t>SynD</a:t>
            </a:r>
            <a:r>
              <a:rPr lang="en-US" dirty="0" smtClean="0"/>
              <a:t>, </a:t>
            </a:r>
            <a:r>
              <a:rPr lang="en-US" dirty="0" err="1" smtClean="0"/>
              <a:t>Babenko</a:t>
            </a:r>
            <a:r>
              <a:rPr lang="en-US" dirty="0"/>
              <a:t> </a:t>
            </a:r>
            <a:r>
              <a:rPr lang="en-US" dirty="0" smtClean="0"/>
              <a:t>2011)</a:t>
            </a:r>
          </a:p>
          <a:p>
            <a:pPr lvl="1"/>
            <a:r>
              <a:rPr lang="en-US" dirty="0" smtClean="0"/>
              <a:t>Semantic relations: 4 levels + synonym sets.</a:t>
            </a:r>
          </a:p>
          <a:p>
            <a:pPr lvl="1"/>
            <a:r>
              <a:rPr lang="en-US" dirty="0" smtClean="0"/>
              <a:t>30K words and expressions</a:t>
            </a:r>
          </a:p>
          <a:p>
            <a:pPr lvl="1"/>
            <a:r>
              <a:rPr lang="en-US" dirty="0" smtClean="0"/>
              <a:t>Russian-specific</a:t>
            </a:r>
          </a:p>
          <a:p>
            <a:pPr lvl="1"/>
            <a:r>
              <a:rPr lang="en-US" dirty="0" smtClean="0"/>
              <a:t>Human-centered: 3.5 </a:t>
            </a:r>
            <a:r>
              <a:rPr lang="en-US" dirty="0"/>
              <a:t>times </a:t>
            </a:r>
            <a:r>
              <a:rPr lang="en-US" dirty="0" smtClean="0"/>
              <a:t>more </a:t>
            </a:r>
            <a:r>
              <a:rPr lang="en-US" dirty="0"/>
              <a:t>words </a:t>
            </a:r>
            <a:r>
              <a:rPr lang="en-US" dirty="0" smtClean="0"/>
              <a:t>in human-related domains 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07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LIWC translation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Cognitive</a:t>
            </a:r>
            <a:r>
              <a:rPr lang="en-US" dirty="0"/>
              <a:t>, </a:t>
            </a:r>
            <a:r>
              <a:rPr lang="en-US" b="1" dirty="0"/>
              <a:t>Social</a:t>
            </a:r>
            <a:r>
              <a:rPr lang="en-US" dirty="0"/>
              <a:t>, </a:t>
            </a:r>
            <a:r>
              <a:rPr lang="en-US" b="1" dirty="0" smtClean="0"/>
              <a:t>Biological </a:t>
            </a:r>
            <a:r>
              <a:rPr lang="en-US" b="1" dirty="0"/>
              <a:t>processes</a:t>
            </a:r>
            <a:r>
              <a:rPr lang="en-US" dirty="0"/>
              <a:t>, 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Perceptual processes</a:t>
            </a:r>
            <a:r>
              <a:rPr lang="en-US" dirty="0" smtClean="0"/>
              <a:t>: </a:t>
            </a:r>
            <a:r>
              <a:rPr lang="en-US" b="1" dirty="0"/>
              <a:t>See</a:t>
            </a:r>
            <a:r>
              <a:rPr lang="en-US" dirty="0"/>
              <a:t>, </a:t>
            </a:r>
            <a:r>
              <a:rPr lang="en-US" b="1" dirty="0"/>
              <a:t>Feel</a:t>
            </a:r>
            <a:r>
              <a:rPr lang="en-US" dirty="0"/>
              <a:t>, </a:t>
            </a:r>
            <a:r>
              <a:rPr lang="en-US" b="1" dirty="0" smtClean="0"/>
              <a:t>Hear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Wildcards (*) expanded with NLTK dictionary (adding &lt;= 4 symbols)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Translation of each word with </a:t>
            </a:r>
            <a:r>
              <a:rPr lang="en-US" dirty="0" err="1" smtClean="0"/>
              <a:t>Yandex.API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Lemmatization with PyMorphy2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Manual analysis revealed inconsistencies</a:t>
            </a:r>
          </a:p>
          <a:p>
            <a:r>
              <a:rPr lang="en-US" dirty="0" smtClean="0"/>
              <a:t>E.g., synonyms and morphological derivatives</a:t>
            </a:r>
            <a:r>
              <a:rPr lang="en-US" dirty="0" smtClean="0"/>
              <a:t>:</a:t>
            </a:r>
          </a:p>
          <a:p>
            <a:pPr algn="ctr"/>
            <a:r>
              <a:rPr lang="ru-RU" i="1" dirty="0" smtClean="0"/>
              <a:t>Извиняться, извинение – извинять, извинить, извиниться</a:t>
            </a:r>
          </a:p>
          <a:p>
            <a:pPr algn="ctr"/>
            <a:r>
              <a:rPr lang="en-US" i="1" dirty="0" smtClean="0"/>
              <a:t>To apologize, apology – excuse, have excused, have apologized</a:t>
            </a:r>
            <a:endParaRPr lang="en-US" i="1" dirty="0" smtClean="0"/>
          </a:p>
          <a:p>
            <a:pPr lvl="1" algn="ctr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87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LIWC enrichment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Cognitive</a:t>
            </a:r>
            <a:r>
              <a:rPr lang="en-US" dirty="0" smtClean="0"/>
              <a:t>, </a:t>
            </a:r>
            <a:r>
              <a:rPr lang="en-US" b="1" dirty="0" smtClean="0"/>
              <a:t>Social</a:t>
            </a:r>
            <a:r>
              <a:rPr lang="en-US" dirty="0" smtClean="0"/>
              <a:t> categories are manually expanded by 3 annotators</a:t>
            </a:r>
          </a:p>
          <a:p>
            <a:r>
              <a:rPr lang="en-US" dirty="0" smtClean="0"/>
              <a:t>Instructions: </a:t>
            </a:r>
          </a:p>
          <a:p>
            <a:pPr lvl="1"/>
            <a:r>
              <a:rPr lang="en-US" dirty="0" smtClean="0"/>
              <a:t>Delete: incorrect or irrelevant translations</a:t>
            </a:r>
          </a:p>
          <a:p>
            <a:pPr lvl="1"/>
            <a:r>
              <a:rPr lang="en-US" dirty="0" smtClean="0"/>
              <a:t>Add: relevant synonyms and morphological derivatives</a:t>
            </a:r>
            <a:endParaRPr lang="en-US" dirty="0"/>
          </a:p>
          <a:p>
            <a:r>
              <a:rPr lang="en-US" dirty="0"/>
              <a:t>Inter-annotator </a:t>
            </a:r>
            <a:r>
              <a:rPr lang="en-US" dirty="0" smtClean="0"/>
              <a:t>agreement </a:t>
            </a:r>
          </a:p>
          <a:p>
            <a:pPr lvl="1"/>
            <a:r>
              <a:rPr lang="en-US" dirty="0" smtClean="0"/>
              <a:t>MASI </a:t>
            </a:r>
            <a:r>
              <a:rPr lang="en-US" dirty="0"/>
              <a:t>distance </a:t>
            </a:r>
            <a:r>
              <a:rPr lang="en-US" dirty="0" smtClean="0"/>
              <a:t>+ </a:t>
            </a:r>
            <a:r>
              <a:rPr lang="en-US" dirty="0" err="1"/>
              <a:t>Krippendorff’s</a:t>
            </a:r>
            <a:r>
              <a:rPr lang="en-US" dirty="0"/>
              <a:t> alpha </a:t>
            </a:r>
            <a:endParaRPr lang="en-US" dirty="0" smtClean="0"/>
          </a:p>
          <a:p>
            <a:pPr lvl="1"/>
            <a:r>
              <a:rPr lang="en-US" dirty="0" smtClean="0"/>
              <a:t>Very </a:t>
            </a:r>
            <a:r>
              <a:rPr lang="en-US" dirty="0"/>
              <a:t>low (alpha &lt; 0.2)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Manual expansion is not effective in LIWC vocabulary expansion.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7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/>
          <a:lstStyle/>
          <a:p>
            <a:r>
              <a:rPr lang="en-US" dirty="0" smtClean="0"/>
              <a:t>Thesauri matching</a:t>
            </a:r>
            <a:endParaRPr lang="ru-RU" dirty="0"/>
          </a:p>
        </p:txBody>
      </p:sp>
      <p:pic>
        <p:nvPicPr>
          <p:cNvPr id="4" name="Content Placeholder 3" descr="C:\Users\Polina\work\wellbeing\cogsoc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391" y="1378040"/>
            <a:ext cx="6440367" cy="25024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812145"/>
            <a:ext cx="10515600" cy="23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 (</a:t>
            </a:r>
            <a:r>
              <a:rPr lang="en-US" dirty="0" err="1" smtClean="0"/>
              <a:t>InCategory</a:t>
            </a:r>
            <a:r>
              <a:rPr lang="en-US" dirty="0" smtClean="0"/>
              <a:t>): number </a:t>
            </a:r>
            <a:r>
              <a:rPr lang="en-US" dirty="0"/>
              <a:t>of words belonging to the intersection of the </a:t>
            </a:r>
            <a:r>
              <a:rPr lang="en-US" b="1" dirty="0" smtClean="0"/>
              <a:t>thesaurus </a:t>
            </a:r>
            <a:r>
              <a:rPr lang="en-US" dirty="0" smtClean="0"/>
              <a:t>category </a:t>
            </a:r>
            <a:r>
              <a:rPr lang="en-US" dirty="0"/>
              <a:t>with </a:t>
            </a:r>
            <a:r>
              <a:rPr lang="en-US" b="1" dirty="0"/>
              <a:t>Cognitive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Y (Ratio): ratio </a:t>
            </a:r>
            <a:r>
              <a:rPr lang="en-US" dirty="0"/>
              <a:t>of the </a:t>
            </a:r>
            <a:r>
              <a:rPr lang="en-US" b="1" dirty="0" smtClean="0"/>
              <a:t>thesaurus </a:t>
            </a:r>
            <a:r>
              <a:rPr lang="en-US" dirty="0" smtClean="0"/>
              <a:t>category intersecting </a:t>
            </a:r>
            <a:r>
              <a:rPr lang="en-US" dirty="0"/>
              <a:t>with </a:t>
            </a:r>
            <a:r>
              <a:rPr lang="en-US" b="1" dirty="0" smtClean="0"/>
              <a:t>Cognitive</a:t>
            </a:r>
            <a:r>
              <a:rPr lang="en-US" dirty="0"/>
              <a:t>;</a:t>
            </a:r>
            <a:r>
              <a:rPr lang="en-US" dirty="0" smtClean="0"/>
              <a:t> </a:t>
            </a:r>
          </a:p>
          <a:p>
            <a:r>
              <a:rPr lang="en-US" dirty="0"/>
              <a:t>S</a:t>
            </a:r>
            <a:r>
              <a:rPr lang="en-US" dirty="0" smtClean="0"/>
              <a:t>ize </a:t>
            </a:r>
            <a:r>
              <a:rPr lang="en-US" dirty="0"/>
              <a:t>of the circle in the scatterplot represents the number of </a:t>
            </a:r>
            <a:r>
              <a:rPr lang="en-US" b="1" dirty="0" smtClean="0"/>
              <a:t>thesaurus </a:t>
            </a:r>
            <a:r>
              <a:rPr lang="en-US" dirty="0" smtClean="0"/>
              <a:t>categories </a:t>
            </a:r>
            <a:r>
              <a:rPr lang="en-US" dirty="0"/>
              <a:t>with the same </a:t>
            </a:r>
            <a:r>
              <a:rPr lang="en-US" dirty="0" smtClean="0"/>
              <a:t>X and Y values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1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1097</Words>
  <Application>Microsoft Office PowerPoint</Application>
  <PresentationFormat>Widescreen</PresentationFormat>
  <Paragraphs>166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Calibri</vt:lpstr>
      <vt:lpstr>Calibri Light</vt:lpstr>
      <vt:lpstr>Times New Roman</vt:lpstr>
      <vt:lpstr>Wingdings</vt:lpstr>
      <vt:lpstr>Office Theme</vt:lpstr>
      <vt:lpstr> Matching LIWC with Russian Thesauri:  An Exploratory Study </vt:lpstr>
      <vt:lpstr>Outline</vt:lpstr>
      <vt:lpstr>Motivation</vt:lpstr>
      <vt:lpstr>Research questions</vt:lpstr>
      <vt:lpstr>Related work: LIWC and translations</vt:lpstr>
      <vt:lpstr>Russian thesauri</vt:lpstr>
      <vt:lpstr>LIWC translation</vt:lpstr>
      <vt:lpstr>LIWC enrichment</vt:lpstr>
      <vt:lpstr>Thesauri matching</vt:lpstr>
      <vt:lpstr>Thesauri matching results</vt:lpstr>
      <vt:lpstr>SynD matching results</vt:lpstr>
      <vt:lpstr>Application to Author Profiling: experiments</vt:lpstr>
      <vt:lpstr>Application to Author Profiling: significant correlations</vt:lpstr>
      <vt:lpstr>Conclusions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Matching LIWC with Russian Thesauri:  An Exploratory Study</dc:title>
  <dc:creator>User</dc:creator>
  <cp:lastModifiedBy>User</cp:lastModifiedBy>
  <cp:revision>33</cp:revision>
  <dcterms:created xsi:type="dcterms:W3CDTF">2020-09-30T14:53:05Z</dcterms:created>
  <dcterms:modified xsi:type="dcterms:W3CDTF">2020-10-05T13:10:21Z</dcterms:modified>
</cp:coreProperties>
</file>